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86" r:id="rId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AF606853-7671-496A-8E4F-DF71F8EC918B}" styleName="Estilo oscuro 1 - Énfasis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08" autoAdjust="0"/>
    <p:restoredTop sz="94660"/>
  </p:normalViewPr>
  <p:slideViewPr>
    <p:cSldViewPr snapToGrid="0">
      <p:cViewPr varScale="1">
        <p:scale>
          <a:sx n="87" d="100"/>
          <a:sy n="87" d="100"/>
        </p:scale>
        <p:origin x="782" y="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ntico" userId="c63981f9-8ad5-4f11-91fb-10ccf2397c2f" providerId="ADAL" clId="{03074F69-C459-4AB0-9B19-B57FB7E6F3A2}"/>
    <pc:docChg chg="delSld modSld">
      <pc:chgData name="Inntico" userId="c63981f9-8ad5-4f11-91fb-10ccf2397c2f" providerId="ADAL" clId="{03074F69-C459-4AB0-9B19-B57FB7E6F3A2}" dt="2025-08-20T03:39:27.115" v="1" actId="6549"/>
      <pc:docMkLst>
        <pc:docMk/>
      </pc:docMkLst>
      <pc:sldChg chg="modSp mod">
        <pc:chgData name="Inntico" userId="c63981f9-8ad5-4f11-91fb-10ccf2397c2f" providerId="ADAL" clId="{03074F69-C459-4AB0-9B19-B57FB7E6F3A2}" dt="2025-08-20T03:39:27.115" v="1" actId="6549"/>
        <pc:sldMkLst>
          <pc:docMk/>
          <pc:sldMk cId="2220588335" sldId="286"/>
        </pc:sldMkLst>
        <pc:spChg chg="mod">
          <ac:chgData name="Inntico" userId="c63981f9-8ad5-4f11-91fb-10ccf2397c2f" providerId="ADAL" clId="{03074F69-C459-4AB0-9B19-B57FB7E6F3A2}" dt="2025-08-20T03:39:27.115" v="1" actId="6549"/>
          <ac:spMkLst>
            <pc:docMk/>
            <pc:sldMk cId="2220588335" sldId="286"/>
            <ac:spMk id="8" creationId="{95066FAC-D933-4021-92D3-D6651E371B8B}"/>
          </ac:spMkLst>
        </pc:spChg>
      </pc:sldChg>
      <pc:sldChg chg="del">
        <pc:chgData name="Inntico" userId="c63981f9-8ad5-4f11-91fb-10ccf2397c2f" providerId="ADAL" clId="{03074F69-C459-4AB0-9B19-B57FB7E6F3A2}" dt="2025-08-20T03:39:20.897" v="0" actId="47"/>
        <pc:sldMkLst>
          <pc:docMk/>
          <pc:sldMk cId="917203868" sldId="28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C9EEEB-6B33-4E2A-B4E3-EB1682B113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2EE177E-FF26-42AC-B39F-33F90CB862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F182C32-F1D0-4CAB-8E27-8B430B786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5253-5EBB-4D10-A1AA-47236ECBDE05}" type="datetimeFigureOut">
              <a:rPr lang="es-MX" smtClean="0"/>
              <a:t>19/08/2025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FE00F4F-4090-4E68-96A9-0C83A1AD4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A714AF2-0E2C-41AC-A76A-4F72E5338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A620-75AB-44A8-A1F3-91B649C1FC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0148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595176-36BB-425C-B468-03BA2C50C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A9E820C-74D4-4638-BF37-72D573B281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65EB106-5E22-4E08-AC3F-441A054F9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5253-5EBB-4D10-A1AA-47236ECBDE05}" type="datetimeFigureOut">
              <a:rPr lang="es-MX" smtClean="0"/>
              <a:t>19/08/2025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A17EF76-CD93-4F24-9462-1B215DCC8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6345A82-FC26-44C2-BC1B-2608AF6E2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A620-75AB-44A8-A1F3-91B649C1FC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5144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8F36976-49FC-407F-8F62-1A67E183C3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8E40DD0-79C1-40B9-8E52-A8BA3D2819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E796C53-3401-4FD4-8AC0-0A47C7AA2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5253-5EBB-4D10-A1AA-47236ECBDE05}" type="datetimeFigureOut">
              <a:rPr lang="es-MX" smtClean="0"/>
              <a:t>19/08/2025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89112E2-C736-49D0-AD0D-B80EF2789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B1849A-2BF6-4EED-B83C-5CFCC4EE6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A620-75AB-44A8-A1F3-91B649C1FC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8319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1A5AE6-AE3A-4DAB-9279-BA6A479AC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FFD86D-8630-4981-9EF5-8AF5C5DF8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E92BE88-989C-4BA2-8AFB-1B34ECCEB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5253-5EBB-4D10-A1AA-47236ECBDE05}" type="datetimeFigureOut">
              <a:rPr lang="es-MX" smtClean="0"/>
              <a:t>19/08/2025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9C984E-1E6F-4B7F-987D-46BAF4309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3D8D51-0CE3-403D-AC31-A008A18B4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A620-75AB-44A8-A1F3-91B649C1FC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25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6167F1-0623-4B35-923C-B4E2A1CFE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A716345-2B39-4FA2-8D59-0992CCE05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99FE722-4D4D-42D4-A392-DE53006B3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5253-5EBB-4D10-A1AA-47236ECBDE05}" type="datetimeFigureOut">
              <a:rPr lang="es-MX" smtClean="0"/>
              <a:t>19/08/2025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508BF5E-F4D5-4C96-96BD-30814340A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F6A804-3DD8-4BDD-A9BB-B823CD9B5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A620-75AB-44A8-A1F3-91B649C1FC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748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334666-1361-4449-9BA4-7FDF5DB45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B37F196-4B34-40CC-B1D1-1B71DF2291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5356C94-5D1C-4964-BC4D-924D5A1D68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BD41182-DFB3-4B02-A2DC-C86AF9F4A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5253-5EBB-4D10-A1AA-47236ECBDE05}" type="datetimeFigureOut">
              <a:rPr lang="es-MX" smtClean="0"/>
              <a:t>19/08/2025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8258B93-4D9B-419D-9105-92E0FF8B0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4D09C3C-C07A-4F81-9503-B325A1711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A620-75AB-44A8-A1F3-91B649C1FC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322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F941E1-91DE-44E9-B649-5CC4B3CFE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1C6764F-449E-4664-8B4F-8EA14B5628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4055569-F1C1-4D97-9563-98D970434A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742B9A4-0810-4F4D-81C4-BDB059E566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6C56541-F8E6-4652-B1EA-33252DA835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BCB12CC-968B-4613-A8D4-54000F376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5253-5EBB-4D10-A1AA-47236ECBDE05}" type="datetimeFigureOut">
              <a:rPr lang="es-MX" smtClean="0"/>
              <a:t>19/08/2025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5138F77-2BBF-41E7-A482-164395442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0245190-8156-4E35-AB72-F71412D33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A620-75AB-44A8-A1F3-91B649C1FC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7256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5733D4-1D43-4FA2-ADCE-D1990D5EF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BECC3C4-B6B9-4AE0-A1AF-83A40A92D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5253-5EBB-4D10-A1AA-47236ECBDE05}" type="datetimeFigureOut">
              <a:rPr lang="es-MX" smtClean="0"/>
              <a:t>19/08/2025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5D06280-373D-4F51-ABF8-027BC1DDE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AC3B49F-FA31-4F93-B46D-9D74F8933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A620-75AB-44A8-A1F3-91B649C1FC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5953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79825C4-6D32-471F-B8AD-23F35DAE8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5253-5EBB-4D10-A1AA-47236ECBDE05}" type="datetimeFigureOut">
              <a:rPr lang="es-MX" smtClean="0"/>
              <a:t>19/08/2025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68D211E-1E1E-4C8A-92BE-AF10CE3D2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C26DA40-3CE2-48A4-AAF1-E97229310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A620-75AB-44A8-A1F3-91B649C1FC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2849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0EDBD8-DFEE-47F1-9ABF-F49C64A5B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9DB189-06AB-4329-9199-B20B96E4E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A8F65DD-1E5A-4CCC-8BAD-D406FA34E4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0F34DD-39A6-4E23-88CA-075AC4DCC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5253-5EBB-4D10-A1AA-47236ECBDE05}" type="datetimeFigureOut">
              <a:rPr lang="es-MX" smtClean="0"/>
              <a:t>19/08/2025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A74130-AA59-4222-8D99-2DF15E4EF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7C8D69-F746-4285-A112-6DDEE9420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A620-75AB-44A8-A1F3-91B649C1FC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9207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84ECA2-8AAA-4561-89B3-404468169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B4D47A4-9071-446E-B98B-F051DA9C1E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C7B7B56-D337-4281-8121-EE31230643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951590-E954-4927-87EE-F9501FF9B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5253-5EBB-4D10-A1AA-47236ECBDE05}" type="datetimeFigureOut">
              <a:rPr lang="es-MX" smtClean="0"/>
              <a:t>19/08/2025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A1478CF-8EFB-4A3F-92C8-C70BA484E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E57C3AC-585A-4BAE-AC82-C625E9DA2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A620-75AB-44A8-A1F3-91B649C1FC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07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CFFE5D2-39C7-45ED-AB77-ADC051E7E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19FA9C5-FF45-48D1-948F-EBE4DE273A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ADECECB-CB8C-4A7F-B400-3D3729C179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55253-5EBB-4D10-A1AA-47236ECBDE05}" type="datetimeFigureOut">
              <a:rPr lang="es-MX" smtClean="0"/>
              <a:t>19/08/2025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49739C2-C9A9-4C61-8825-C72B75EB7A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53804EE-9BA7-4DCB-BF1A-7535AE14A3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DA620-75AB-44A8-A1F3-91B649C1FC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997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4C5D20AB-1936-4A40-9064-F246E108C8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951312"/>
              </p:ext>
            </p:extLst>
          </p:nvPr>
        </p:nvGraphicFramePr>
        <p:xfrm>
          <a:off x="936747" y="1483647"/>
          <a:ext cx="10318505" cy="430144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392153">
                  <a:extLst>
                    <a:ext uri="{9D8B030D-6E8A-4147-A177-3AD203B41FA5}">
                      <a16:colId xmlns:a16="http://schemas.microsoft.com/office/drawing/2014/main" val="3263087168"/>
                    </a:ext>
                  </a:extLst>
                </a:gridCol>
                <a:gridCol w="4926352">
                  <a:extLst>
                    <a:ext uri="{9D8B030D-6E8A-4147-A177-3AD203B41FA5}">
                      <a16:colId xmlns:a16="http://schemas.microsoft.com/office/drawing/2014/main" val="3620409464"/>
                    </a:ext>
                  </a:extLst>
                </a:gridCol>
              </a:tblGrid>
              <a:tr h="400655">
                <a:tc>
                  <a:txBody>
                    <a:bodyPr/>
                    <a:lstStyle/>
                    <a:p>
                      <a:r>
                        <a:rPr lang="es-MX" sz="1200" dirty="0"/>
                        <a:t>ELEMENTO DEL PROGRAMA DE AUDITORÍA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DESCRIPCIÓN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034569"/>
                  </a:ext>
                </a:extLst>
              </a:tr>
              <a:tr h="487599">
                <a:tc>
                  <a:txBody>
                    <a:bodyPr/>
                    <a:lstStyle/>
                    <a:p>
                      <a:r>
                        <a:rPr lang="es-MX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Objetivos para el programa 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/>
                        <a:t>Evaluar, mantener y mejorar el Sistema de Gestión de Calidad y Ambiental y sus procesos.</a:t>
                      </a:r>
                      <a:endParaRPr lang="es-MX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901747"/>
                  </a:ext>
                </a:extLst>
              </a:tr>
              <a:tr h="487599">
                <a:tc>
                  <a:txBody>
                    <a:bodyPr/>
                    <a:lstStyle/>
                    <a:p>
                      <a:r>
                        <a:rPr lang="es-ES" sz="1200" dirty="0"/>
                        <a:t>Alcance/número/tipos/duración/ubicación/cronograma de las auditorías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/>
                        <a:t>Aplica a todos los procesos del Modelo del Sistema de Gestión de </a:t>
                      </a:r>
                      <a:r>
                        <a:rPr lang="es-ES" sz="1200" dirty="0" err="1"/>
                        <a:t>Calida</a:t>
                      </a:r>
                      <a:r>
                        <a:rPr lang="es-ES" sz="1200" dirty="0"/>
                        <a:t>-Ambiental en Mazda </a:t>
                      </a:r>
                      <a:r>
                        <a:rPr lang="es-ES" sz="1200" dirty="0" err="1"/>
                        <a:t>Logistica</a:t>
                      </a:r>
                      <a:r>
                        <a:rPr lang="es-ES" sz="1200" dirty="0"/>
                        <a:t> Salamanca, Guanajuato.</a:t>
                      </a:r>
                      <a:endParaRPr lang="es-MX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028510"/>
                  </a:ext>
                </a:extLst>
              </a:tr>
              <a:tr h="487599">
                <a:tc>
                  <a:txBody>
                    <a:bodyPr/>
                    <a:lstStyle/>
                    <a:p>
                      <a:r>
                        <a:rPr lang="es-MX" sz="12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Criterios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s-MX" sz="12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Auditoría</a:t>
                      </a:r>
                      <a:endParaRPr lang="es-MX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/>
                        <a:t>ISO 9001:2015, ISO 14001:2015, ISO 45001:2018 Requisitos legales y OEA</a:t>
                      </a:r>
                      <a:endParaRPr lang="es-MX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1343277"/>
                  </a:ext>
                </a:extLst>
              </a:tr>
              <a:tr h="487599">
                <a:tc>
                  <a:txBody>
                    <a:bodyPr/>
                    <a:lstStyle/>
                    <a:p>
                      <a:r>
                        <a:rPr lang="es-ES" sz="1200" dirty="0"/>
                        <a:t>Métodos de Auditoría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/>
                        <a:t>En sitio con interacción humana (revisión documental, entrevistas, recorrido en estaciones de trabajo)</a:t>
                      </a:r>
                      <a:endParaRPr lang="es-MX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7087779"/>
                  </a:ext>
                </a:extLst>
              </a:tr>
              <a:tr h="487599">
                <a:tc>
                  <a:txBody>
                    <a:bodyPr/>
                    <a:lstStyle/>
                    <a:p>
                      <a:r>
                        <a:rPr lang="es-ES" sz="1200" dirty="0"/>
                        <a:t>Selección de equipo de auditores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Coordinadores ISO con formación como Auditor Interno y haber participado en al menos 2 auditorias de apoyo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925167"/>
                  </a:ext>
                </a:extLst>
              </a:tr>
              <a:tr h="487599">
                <a:tc>
                  <a:txBody>
                    <a:bodyPr/>
                    <a:lstStyle/>
                    <a:p>
                      <a:r>
                        <a:rPr lang="es-ES" sz="1200" dirty="0"/>
                        <a:t>Recursos necesarios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 Sala de juntas, proyector, equipo de computo, </a:t>
                      </a:r>
                      <a:r>
                        <a:rPr lang="es-MX" sz="1200" dirty="0" err="1"/>
                        <a:t>Check</a:t>
                      </a:r>
                      <a:r>
                        <a:rPr lang="es-MX" sz="1200" dirty="0"/>
                        <a:t> </a:t>
                      </a:r>
                      <a:r>
                        <a:rPr lang="es-MX" sz="1200" dirty="0" err="1"/>
                        <a:t>list</a:t>
                      </a:r>
                      <a:r>
                        <a:rPr lang="es-MX" sz="1200" dirty="0"/>
                        <a:t> de Auditoría, Documentos.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5765880"/>
                  </a:ext>
                </a:extLst>
              </a:tr>
              <a:tr h="487599">
                <a:tc>
                  <a:txBody>
                    <a:bodyPr/>
                    <a:lstStyle/>
                    <a:p>
                      <a:r>
                        <a:rPr lang="es-ES" sz="1200" dirty="0"/>
                        <a:t>Procesos de confidencialidad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/>
                        <a:t>El equipo auditor no tiene facultad para divulgar información a la que tiene acceso durante la ejecución de la auditoria.</a:t>
                      </a:r>
                      <a:endParaRPr lang="es-MX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5418090"/>
                  </a:ext>
                </a:extLst>
              </a:tr>
              <a:tr h="487599">
                <a:tc>
                  <a:txBody>
                    <a:bodyPr/>
                    <a:lstStyle/>
                    <a:p>
                      <a:r>
                        <a:rPr lang="es-ES" sz="1200" dirty="0"/>
                        <a:t>Salud y seguridad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Respetar los protocolos para evitar contagios por COVID/19 y de seguridad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9747487"/>
                  </a:ext>
                </a:extLst>
              </a:tr>
            </a:tbl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8A12FC30-1F0C-2543-87AC-AB70ED740018}"/>
              </a:ext>
            </a:extLst>
          </p:cNvPr>
          <p:cNvSpPr txBox="1"/>
          <p:nvPr/>
        </p:nvSpPr>
        <p:spPr>
          <a:xfrm>
            <a:off x="936745" y="647907"/>
            <a:ext cx="10748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INSTRUCCIONES PARTE 1:</a:t>
            </a:r>
          </a:p>
          <a:p>
            <a:r>
              <a:rPr lang="es-ES" dirty="0"/>
              <a:t>Documenta los siguientes elementos del Programa de auditoría con las características de tu Organización.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85585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95066FAC-D933-4021-92D3-D6651E371B8B}"/>
              </a:ext>
            </a:extLst>
          </p:cNvPr>
          <p:cNvSpPr txBox="1"/>
          <p:nvPr/>
        </p:nvSpPr>
        <p:spPr>
          <a:xfrm>
            <a:off x="721892" y="538717"/>
            <a:ext cx="10748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INSTRUCCIONES </a:t>
            </a:r>
            <a:r>
              <a:rPr lang="es-ES" dirty="0"/>
              <a:t>Documenta los siguientes elementos del Plan de auditoría con las características de tu Organización</a:t>
            </a:r>
            <a:endParaRPr lang="es-MX" dirty="0"/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E98FACDA-FEF4-4AB7-AEDA-583CD41094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6985965"/>
              </p:ext>
            </p:extLst>
          </p:nvPr>
        </p:nvGraphicFramePr>
        <p:xfrm>
          <a:off x="838198" y="1441527"/>
          <a:ext cx="10515600" cy="49938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16728">
                  <a:extLst>
                    <a:ext uri="{9D8B030D-6E8A-4147-A177-3AD203B41FA5}">
                      <a16:colId xmlns:a16="http://schemas.microsoft.com/office/drawing/2014/main" val="1834532805"/>
                    </a:ext>
                  </a:extLst>
                </a:gridCol>
                <a:gridCol w="802551">
                  <a:extLst>
                    <a:ext uri="{9D8B030D-6E8A-4147-A177-3AD203B41FA5}">
                      <a16:colId xmlns:a16="http://schemas.microsoft.com/office/drawing/2014/main" val="1055878244"/>
                    </a:ext>
                  </a:extLst>
                </a:gridCol>
                <a:gridCol w="543852">
                  <a:extLst>
                    <a:ext uri="{9D8B030D-6E8A-4147-A177-3AD203B41FA5}">
                      <a16:colId xmlns:a16="http://schemas.microsoft.com/office/drawing/2014/main" val="611866131"/>
                    </a:ext>
                  </a:extLst>
                </a:gridCol>
                <a:gridCol w="1037974">
                  <a:extLst>
                    <a:ext uri="{9D8B030D-6E8A-4147-A177-3AD203B41FA5}">
                      <a16:colId xmlns:a16="http://schemas.microsoft.com/office/drawing/2014/main" val="1251876288"/>
                    </a:ext>
                  </a:extLst>
                </a:gridCol>
                <a:gridCol w="648580">
                  <a:extLst>
                    <a:ext uri="{9D8B030D-6E8A-4147-A177-3AD203B41FA5}">
                      <a16:colId xmlns:a16="http://schemas.microsoft.com/office/drawing/2014/main" val="1197226092"/>
                    </a:ext>
                  </a:extLst>
                </a:gridCol>
                <a:gridCol w="852974">
                  <a:extLst>
                    <a:ext uri="{9D8B030D-6E8A-4147-A177-3AD203B41FA5}">
                      <a16:colId xmlns:a16="http://schemas.microsoft.com/office/drawing/2014/main" val="2039284552"/>
                    </a:ext>
                  </a:extLst>
                </a:gridCol>
                <a:gridCol w="1145053">
                  <a:extLst>
                    <a:ext uri="{9D8B030D-6E8A-4147-A177-3AD203B41FA5}">
                      <a16:colId xmlns:a16="http://schemas.microsoft.com/office/drawing/2014/main" val="2510340907"/>
                    </a:ext>
                  </a:extLst>
                </a:gridCol>
                <a:gridCol w="1034931">
                  <a:extLst>
                    <a:ext uri="{9D8B030D-6E8A-4147-A177-3AD203B41FA5}">
                      <a16:colId xmlns:a16="http://schemas.microsoft.com/office/drawing/2014/main" val="1276339548"/>
                    </a:ext>
                  </a:extLst>
                </a:gridCol>
                <a:gridCol w="169145">
                  <a:extLst>
                    <a:ext uri="{9D8B030D-6E8A-4147-A177-3AD203B41FA5}">
                      <a16:colId xmlns:a16="http://schemas.microsoft.com/office/drawing/2014/main" val="2666812197"/>
                    </a:ext>
                  </a:extLst>
                </a:gridCol>
                <a:gridCol w="1688068">
                  <a:extLst>
                    <a:ext uri="{9D8B030D-6E8A-4147-A177-3AD203B41FA5}">
                      <a16:colId xmlns:a16="http://schemas.microsoft.com/office/drawing/2014/main" val="2762447363"/>
                    </a:ext>
                  </a:extLst>
                </a:gridCol>
                <a:gridCol w="1175744">
                  <a:extLst>
                    <a:ext uri="{9D8B030D-6E8A-4147-A177-3AD203B41FA5}">
                      <a16:colId xmlns:a16="http://schemas.microsoft.com/office/drawing/2014/main" val="2213902364"/>
                    </a:ext>
                  </a:extLst>
                </a:gridCol>
              </a:tblGrid>
              <a:tr h="345585">
                <a:tc gridSpan="11">
                  <a:txBody>
                    <a:bodyPr/>
                    <a:lstStyle/>
                    <a:p>
                      <a:pPr algn="ctr" fontAlgn="t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PLAN DE AUDITORÍA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2" marR="6662" marT="6662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333596"/>
                  </a:ext>
                </a:extLst>
              </a:tr>
              <a:tr h="261371">
                <a:tc>
                  <a:txBody>
                    <a:bodyPr/>
                    <a:lstStyle/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No. De Auditoría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SC/AI/JUL/2020</a:t>
                      </a:r>
                    </a:p>
                  </a:txBody>
                  <a:tcPr marL="6662" marR="6662" marT="6662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Fecha 14 Y 15 DE </a:t>
                      </a:r>
                      <a:r>
                        <a:rPr lang="es-E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jULIO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0433986"/>
                  </a:ext>
                </a:extLst>
              </a:tr>
              <a:tr h="261371">
                <a:tc>
                  <a:txBody>
                    <a:bodyPr/>
                    <a:lstStyle/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s-MX" sz="900" u="none" strike="noStrike" dirty="0">
                          <a:effectLst/>
                          <a:latin typeface="Century Gothic" panose="020B0502020202020204" pitchFamily="34" charset="0"/>
                        </a:rPr>
                        <a:t>Objetivo: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s-ES" sz="1000" u="none" strike="noStrike" dirty="0">
                          <a:effectLst/>
                          <a:latin typeface="Century Gothic" panose="020B0502020202020204" pitchFamily="34" charset="0"/>
                        </a:rPr>
                        <a:t>Validar la eficacia y cierre de las acciones declaradas para solucionar los hallazgos del ejercicio de auditoría interna realizado en Diciembre 2019 para 9001 y Green </a:t>
                      </a:r>
                      <a:r>
                        <a:rPr lang="es-ES" sz="1000" u="none" strike="noStrike" dirty="0" err="1">
                          <a:effectLst/>
                          <a:latin typeface="Century Gothic" panose="020B0502020202020204" pitchFamily="34" charset="0"/>
                        </a:rPr>
                        <a:t>Check</a:t>
                      </a:r>
                      <a:r>
                        <a:rPr lang="es-ES" sz="1000" u="none" strike="noStrike" dirty="0">
                          <a:effectLst/>
                          <a:latin typeface="Century Gothic" panose="020B0502020202020204" pitchFamily="34" charset="0"/>
                        </a:rPr>
                        <a:t> de Febrero 2020.</a:t>
                      </a:r>
                    </a:p>
                    <a:p>
                      <a:pPr algn="ctr" fontAlgn="b"/>
                      <a:r>
                        <a:rPr lang="es-ES" sz="1000" u="none" strike="noStrike" dirty="0">
                          <a:effectLst/>
                          <a:latin typeface="Century Gothic" panose="020B0502020202020204" pitchFamily="34" charset="0"/>
                        </a:rPr>
                        <a:t>Validar la eficacia de las acciones de cierre declaradas para solucionar los hallazgos de la auditoría Externa de 9001: Revisión al seguimiento de los </a:t>
                      </a:r>
                      <a:r>
                        <a:rPr lang="es-ES" sz="1000" u="none" strike="noStrike" dirty="0" err="1">
                          <a:effectLst/>
                          <a:latin typeface="Century Gothic" panose="020B0502020202020204" pitchFamily="34" charset="0"/>
                        </a:rPr>
                        <a:t>KPI's</a:t>
                      </a:r>
                      <a:r>
                        <a:rPr lang="es-ES" sz="1000" u="none" strike="noStrike" dirty="0">
                          <a:effectLst/>
                          <a:latin typeface="Century Gothic" panose="020B0502020202020204" pitchFamily="34" charset="0"/>
                        </a:rPr>
                        <a:t> del proceso que se va a auditar y revisar el control documental del proceso a auditar y 14001 Implementación de Controles operacionales para control de derrames de sustancias </a:t>
                      </a:r>
                      <a:r>
                        <a:rPr lang="es-ES" sz="1000" u="none" strike="noStrike" dirty="0" err="1">
                          <a:effectLst/>
                          <a:latin typeface="Century Gothic" panose="020B0502020202020204" pitchFamily="34" charset="0"/>
                        </a:rPr>
                        <a:t>quimicas</a:t>
                      </a:r>
                      <a:r>
                        <a:rPr lang="es-ES" sz="1000" u="none" strike="noStrike" dirty="0">
                          <a:effectLst/>
                          <a:latin typeface="Century Gothic" panose="020B0502020202020204" pitchFamily="34" charset="0"/>
                        </a:rPr>
                        <a:t> peligrosas y Cumplimiento legal (</a:t>
                      </a:r>
                      <a:r>
                        <a:rPr lang="es-ES" sz="1000" u="none" strike="noStrike" dirty="0" err="1">
                          <a:effectLst/>
                          <a:latin typeface="Century Gothic" panose="020B0502020202020204" pitchFamily="34" charset="0"/>
                        </a:rPr>
                        <a:t>Regístro</a:t>
                      </a:r>
                      <a:r>
                        <a:rPr lang="es-ES" sz="1000" u="none" strike="noStrike" dirty="0">
                          <a:effectLst/>
                          <a:latin typeface="Century Gothic" panose="020B0502020202020204" pitchFamily="34" charset="0"/>
                        </a:rPr>
                        <a:t> de generador de residuos peligrosos y no peligrosos).</a:t>
                      </a:r>
                    </a:p>
                    <a:p>
                      <a:pPr algn="ctr" fontAlgn="b"/>
                      <a:r>
                        <a:rPr lang="es-ES" sz="1000" u="none" strike="noStrike" dirty="0">
                          <a:effectLst/>
                          <a:latin typeface="Century Gothic" panose="020B0502020202020204" pitchFamily="34" charset="0"/>
                        </a:rPr>
                        <a:t>Validar el cumplimiento de la norma ISO 9001: 2015 e ISO 14001:2015</a:t>
                      </a:r>
                      <a:r>
                        <a:rPr lang="es-MX" sz="1000" u="none" strike="noStrike" dirty="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8063419"/>
                  </a:ext>
                </a:extLst>
              </a:tr>
              <a:tr h="237962"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MX" sz="900" u="none" strike="noStrike" dirty="0">
                          <a:effectLst/>
                          <a:latin typeface="Century Gothic" panose="020B0502020202020204" pitchFamily="34" charset="0"/>
                        </a:rPr>
                        <a:t>Alcance: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s-ES" sz="1000" u="none" strike="noStrike" dirty="0">
                          <a:effectLst/>
                          <a:latin typeface="Century Gothic" panose="020B0502020202020204" pitchFamily="34" charset="0"/>
                        </a:rPr>
                        <a:t>Los procesos declarados en el modelo de </a:t>
                      </a:r>
                      <a:r>
                        <a:rPr lang="es-ES" sz="1000" u="none" strike="noStrike" dirty="0" err="1">
                          <a:effectLst/>
                          <a:latin typeface="Century Gothic" panose="020B0502020202020204" pitchFamily="34" charset="0"/>
                        </a:rPr>
                        <a:t>gesión</a:t>
                      </a:r>
                      <a:r>
                        <a:rPr lang="es-ES" sz="1000" u="none" strike="noStrike" dirty="0">
                          <a:effectLst/>
                          <a:latin typeface="Century Gothic" panose="020B0502020202020204" pitchFamily="34" charset="0"/>
                        </a:rPr>
                        <a:t> de </a:t>
                      </a:r>
                      <a:r>
                        <a:rPr lang="es-ES" sz="1000" u="none" strike="noStrike" dirty="0" err="1">
                          <a:effectLst/>
                          <a:latin typeface="Century Gothic" panose="020B0502020202020204" pitchFamily="34" charset="0"/>
                        </a:rPr>
                        <a:t>MazdaLogi</a:t>
                      </a:r>
                      <a:r>
                        <a:rPr lang="es-ES" sz="1000" u="none" strike="noStrike" dirty="0">
                          <a:effectLst/>
                          <a:latin typeface="Century Gothic" panose="020B0502020202020204" pitchFamily="34" charset="0"/>
                        </a:rPr>
                        <a:t> que se encuentran en la Nave 3 7 y 8, Parque industrial bajío, así como en </a:t>
                      </a:r>
                      <a:r>
                        <a:rPr lang="es-ES" sz="1000" u="none" strike="noStrike" dirty="0" err="1">
                          <a:effectLst/>
                          <a:latin typeface="Century Gothic" panose="020B0502020202020204" pitchFamily="34" charset="0"/>
                        </a:rPr>
                        <a:t>Depot</a:t>
                      </a:r>
                      <a:r>
                        <a:rPr lang="es-ES" sz="1000" u="none" strike="noStrike" dirty="0">
                          <a:effectLst/>
                          <a:latin typeface="Century Gothic" panose="020B0502020202020204" pitchFamily="34" charset="0"/>
                        </a:rPr>
                        <a:t> y Operación Vehicular.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7802766"/>
                  </a:ext>
                </a:extLst>
              </a:tr>
              <a:tr h="275755"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MX" sz="900" u="none" strike="noStrike" dirty="0">
                          <a:effectLst/>
                          <a:latin typeface="Century Gothic" panose="020B0502020202020204" pitchFamily="34" charset="0"/>
                        </a:rPr>
                        <a:t>Criterios: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s-ES" sz="1000" u="none" strike="noStrike" dirty="0">
                          <a:effectLst/>
                          <a:latin typeface="Century Gothic" panose="020B0502020202020204" pitchFamily="34" charset="0"/>
                        </a:rPr>
                        <a:t>Cumplimiento de los requisitos de la norma ISO 9001: 2015 e ISO 14001:2015. Los auditores </a:t>
                      </a:r>
                      <a:r>
                        <a:rPr lang="es-ES" sz="1000" u="none" strike="noStrike" dirty="0" err="1">
                          <a:effectLst/>
                          <a:latin typeface="Century Gothic" panose="020B0502020202020204" pitchFamily="34" charset="0"/>
                        </a:rPr>
                        <a:t>deberan</a:t>
                      </a:r>
                      <a:r>
                        <a:rPr lang="es-ES" sz="1000" u="none" strike="noStrike" dirty="0">
                          <a:effectLst/>
                          <a:latin typeface="Century Gothic" panose="020B0502020202020204" pitchFamily="34" charset="0"/>
                        </a:rPr>
                        <a:t> conducirse según los principios de la norma ISO 19011: 2018</a:t>
                      </a:r>
                      <a:r>
                        <a:rPr lang="es-MX" sz="1000" u="none" strike="noStrike" dirty="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1449811"/>
                  </a:ext>
                </a:extLst>
              </a:tr>
              <a:tr h="247229"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MX" sz="900" u="none" strike="noStrike" dirty="0">
                          <a:effectLst/>
                          <a:latin typeface="Century Gothic" panose="020B0502020202020204" pitchFamily="34" charset="0"/>
                        </a:rPr>
                        <a:t>Técnica de muestreo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Muestreo basado en juicio</a:t>
                      </a:r>
                    </a:p>
                  </a:txBody>
                  <a:tcPr marL="6662" marR="6662" marT="6662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3783011"/>
                  </a:ext>
                </a:extLst>
              </a:tr>
              <a:tr h="275755"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MX" sz="900" u="none" strike="noStrike" dirty="0">
                          <a:effectLst/>
                          <a:latin typeface="Century Gothic" panose="020B0502020202020204" pitchFamily="34" charset="0"/>
                        </a:rPr>
                        <a:t>Riesgos: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Century Gothic" panose="020B0502020202020204" pitchFamily="34" charset="0"/>
                        </a:rPr>
                        <a:t> Que el equipo Auditor o auditado no se presenten o no tengan disponibilidad para realizar la auditoria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1725284"/>
                  </a:ext>
                </a:extLst>
              </a:tr>
              <a:tr h="304282"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MX" sz="900" u="none" strike="noStrike" dirty="0">
                          <a:effectLst/>
                          <a:latin typeface="Century Gothic" panose="020B0502020202020204" pitchFamily="34" charset="0"/>
                        </a:rPr>
                        <a:t>Método de auditoría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dirty="0">
                          <a:effectLst/>
                          <a:latin typeface="Century Gothic" panose="020B0502020202020204" pitchFamily="34" charset="0"/>
                        </a:rPr>
                        <a:t>Proceso y al Sistema 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0641986"/>
                  </a:ext>
                </a:extLst>
              </a:tr>
              <a:tr h="266245"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MX" sz="900" u="none" strike="noStrike" dirty="0">
                          <a:effectLst/>
                          <a:latin typeface="Century Gothic" panose="020B0502020202020204" pitchFamily="34" charset="0"/>
                        </a:rPr>
                        <a:t>Recursos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Century Gothic" panose="020B0502020202020204" pitchFamily="34" charset="0"/>
                        </a:rPr>
                        <a:t>Evidencias, </a:t>
                      </a:r>
                      <a:r>
                        <a:rPr lang="es-MX" sz="1000" dirty="0"/>
                        <a:t>Sala de juntas, proyector, equipo de computo, </a:t>
                      </a:r>
                      <a:r>
                        <a:rPr lang="es-MX" sz="1000" dirty="0" err="1"/>
                        <a:t>Check</a:t>
                      </a:r>
                      <a:r>
                        <a:rPr lang="es-MX" sz="1000" dirty="0"/>
                        <a:t> </a:t>
                      </a:r>
                      <a:r>
                        <a:rPr lang="es-MX" sz="1000" dirty="0" err="1"/>
                        <a:t>list</a:t>
                      </a:r>
                      <a:r>
                        <a:rPr lang="es-MX" sz="1000" dirty="0"/>
                        <a:t> de Auditoría, Documentos</a:t>
                      </a:r>
                      <a:r>
                        <a:rPr lang="es-MX" sz="1000" u="none" strike="noStrike" dirty="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287551"/>
                  </a:ext>
                </a:extLst>
              </a:tr>
              <a:tr h="275756"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MX" sz="900" u="none" strike="noStrike" dirty="0">
                          <a:effectLst/>
                          <a:latin typeface="Century Gothic" panose="020B0502020202020204" pitchFamily="34" charset="0"/>
                        </a:rPr>
                        <a:t>Idioma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 err="1">
                          <a:effectLst/>
                          <a:latin typeface="Century Gothic" panose="020B0502020202020204" pitchFamily="34" charset="0"/>
                        </a:rPr>
                        <a:t>Espa;ol</a:t>
                      </a:r>
                      <a:r>
                        <a:rPr lang="es-MX" sz="1000" u="none" strike="noStrike" dirty="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6165106"/>
                  </a:ext>
                </a:extLst>
              </a:tr>
              <a:tr h="342533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  <a:latin typeface="Century Gothic" panose="020B0502020202020204" pitchFamily="34" charset="0"/>
                        </a:rPr>
                        <a:t>Fecha</a:t>
                      </a:r>
                      <a:endParaRPr lang="es-MX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  <a:latin typeface="Century Gothic" panose="020B0502020202020204" pitchFamily="34" charset="0"/>
                        </a:rPr>
                        <a:t>Horario</a:t>
                      </a:r>
                      <a:endParaRPr lang="es-MX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  <a:latin typeface="Century Gothic" panose="020B0502020202020204" pitchFamily="34" charset="0"/>
                        </a:rPr>
                        <a:t>Auditor </a:t>
                      </a:r>
                      <a:endParaRPr lang="es-MX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  <a:latin typeface="Century Gothic" panose="020B0502020202020204" pitchFamily="34" charset="0"/>
                        </a:rPr>
                        <a:t>Auditor Observador</a:t>
                      </a:r>
                      <a:endParaRPr lang="es-MX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  <a:latin typeface="Century Gothic" panose="020B0502020202020204" pitchFamily="34" charset="0"/>
                        </a:rPr>
                        <a:t>Proceso/Área auditada</a:t>
                      </a:r>
                      <a:endParaRPr lang="es-MX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  <a:latin typeface="Century Gothic" panose="020B0502020202020204" pitchFamily="34" charset="0"/>
                        </a:rPr>
                        <a:t>Ubicación</a:t>
                      </a:r>
                      <a:endParaRPr lang="es-MX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  <a:latin typeface="Century Gothic" panose="020B0502020202020204" pitchFamily="34" charset="0"/>
                        </a:rPr>
                        <a:t>Criterios particulares</a:t>
                      </a:r>
                      <a:endParaRPr lang="es-MX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  <a:latin typeface="Century Gothic" panose="020B0502020202020204" pitchFamily="34" charset="0"/>
                        </a:rPr>
                        <a:t>Responsable</a:t>
                      </a:r>
                      <a:endParaRPr lang="es-MX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  <a:latin typeface="Century Gothic" panose="020B0502020202020204" pitchFamily="34" charset="0"/>
                        </a:rPr>
                        <a:t>Requisito a revisar</a:t>
                      </a:r>
                      <a:endParaRPr lang="es-MX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971407"/>
                  </a:ext>
                </a:extLst>
              </a:tr>
              <a:tr h="1761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 de Julio</a:t>
                      </a:r>
                    </a:p>
                  </a:txBody>
                  <a:tcPr marL="6662" marR="6662" marT="66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 a 10 am</a:t>
                      </a:r>
                    </a:p>
                  </a:txBody>
                  <a:tcPr marL="6662" marR="6662" marT="66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Zacnicte Ortega</a:t>
                      </a:r>
                    </a:p>
                  </a:txBody>
                  <a:tcPr marL="6662" marR="6662" marT="66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Cecilia Garcia</a:t>
                      </a:r>
                    </a:p>
                  </a:txBody>
                  <a:tcPr marL="6662" marR="6662" marT="6662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Consigna Bajio</a:t>
                      </a:r>
                    </a:p>
                  </a:txBody>
                  <a:tcPr marL="6662" marR="6662" marT="6662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Nave 3</a:t>
                      </a:r>
                    </a:p>
                  </a:txBody>
                  <a:tcPr marL="6662" marR="6662" marT="6662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Controles operacionales</a:t>
                      </a:r>
                    </a:p>
                  </a:txBody>
                  <a:tcPr marL="6662" marR="6662" marT="6662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Israel Flores</a:t>
                      </a:r>
                    </a:p>
                  </a:txBody>
                  <a:tcPr marL="6662" marR="6662" marT="6662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6662" marR="6662" marT="6662" marB="0" anchor="ctr"/>
                </a:tc>
                <a:extLst>
                  <a:ext uri="{0D108BD9-81ED-4DB2-BD59-A6C34878D82A}">
                    <a16:rowId xmlns:a16="http://schemas.microsoft.com/office/drawing/2014/main" val="2108442377"/>
                  </a:ext>
                </a:extLst>
              </a:tr>
              <a:tr h="1761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 de Julio</a:t>
                      </a:r>
                    </a:p>
                  </a:txBody>
                  <a:tcPr marL="6662" marR="6662" marT="66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 a 10 am</a:t>
                      </a:r>
                    </a:p>
                  </a:txBody>
                  <a:tcPr marL="6662" marR="6662" marT="66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Felipe Ortiz</a:t>
                      </a:r>
                    </a:p>
                  </a:txBody>
                  <a:tcPr marL="6662" marR="6662" marT="66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Andrea Cruz</a:t>
                      </a:r>
                    </a:p>
                  </a:txBody>
                  <a:tcPr marL="6662" marR="6662" marT="6662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OVL</a:t>
                      </a:r>
                    </a:p>
                  </a:txBody>
                  <a:tcPr marL="6662" marR="6662" marT="6662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Planta MMVO</a:t>
                      </a:r>
                    </a:p>
                  </a:txBody>
                  <a:tcPr marL="6662" marR="6662" marT="6662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Controles operacionales</a:t>
                      </a:r>
                    </a:p>
                  </a:txBody>
                  <a:tcPr marL="6662" marR="6662" marT="6662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Juan Gonzalez</a:t>
                      </a:r>
                    </a:p>
                  </a:txBody>
                  <a:tcPr marL="6662" marR="6662" marT="6662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6662" marR="6662" marT="6662" marB="0" anchor="ctr"/>
                </a:tc>
                <a:extLst>
                  <a:ext uri="{0D108BD9-81ED-4DB2-BD59-A6C34878D82A}">
                    <a16:rowId xmlns:a16="http://schemas.microsoft.com/office/drawing/2014/main" val="2406621820"/>
                  </a:ext>
                </a:extLst>
              </a:tr>
              <a:tr h="1761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 de Julio</a:t>
                      </a:r>
                    </a:p>
                  </a:txBody>
                  <a:tcPr marL="6662" marR="6662" marT="66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 a 10 am</a:t>
                      </a:r>
                    </a:p>
                  </a:txBody>
                  <a:tcPr marL="6662" marR="6662" marT="66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Patricia Ponce</a:t>
                      </a:r>
                    </a:p>
                  </a:txBody>
                  <a:tcPr marL="6662" marR="6662" marT="66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Nestor</a:t>
                      </a:r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Alcocer</a:t>
                      </a:r>
                    </a:p>
                  </a:txBody>
                  <a:tcPr marL="6662" marR="6662" marT="6662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IT</a:t>
                      </a:r>
                    </a:p>
                  </a:txBody>
                  <a:tcPr marL="6662" marR="6662" marT="6662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Nave 3</a:t>
                      </a:r>
                    </a:p>
                  </a:txBody>
                  <a:tcPr marL="6662" marR="6662" marT="6662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Manejo de residuos</a:t>
                      </a:r>
                    </a:p>
                  </a:txBody>
                  <a:tcPr marL="6662" marR="6662" marT="6662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Jaime Silva</a:t>
                      </a:r>
                    </a:p>
                  </a:txBody>
                  <a:tcPr marL="6662" marR="6662" marT="6662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6662" marR="6662" marT="6662" marB="0" anchor="ctr"/>
                </a:tc>
                <a:extLst>
                  <a:ext uri="{0D108BD9-81ED-4DB2-BD59-A6C34878D82A}">
                    <a16:rowId xmlns:a16="http://schemas.microsoft.com/office/drawing/2014/main" val="2340073023"/>
                  </a:ext>
                </a:extLst>
              </a:tr>
              <a:tr h="1761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 de Julio</a:t>
                      </a:r>
                    </a:p>
                  </a:txBody>
                  <a:tcPr marL="6662" marR="6662" marT="66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 a 10 am</a:t>
                      </a:r>
                    </a:p>
                  </a:txBody>
                  <a:tcPr marL="6662" marR="6662" marT="66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Carmen </a:t>
                      </a:r>
                      <a:r>
                        <a:rPr lang="es-MX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Salda;a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62" marR="6662" marT="66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Victor Ramirez</a:t>
                      </a:r>
                    </a:p>
                  </a:txBody>
                  <a:tcPr marL="6662" marR="6662" marT="6662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RH</a:t>
                      </a:r>
                    </a:p>
                  </a:txBody>
                  <a:tcPr marL="6662" marR="6662" marT="6662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Nave 3</a:t>
                      </a:r>
                    </a:p>
                  </a:txBody>
                  <a:tcPr marL="6662" marR="6662" marT="6662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Recursos</a:t>
                      </a:r>
                    </a:p>
                  </a:txBody>
                  <a:tcPr marL="6662" marR="6662" marT="6662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Ricardo Sanchez</a:t>
                      </a:r>
                    </a:p>
                  </a:txBody>
                  <a:tcPr marL="6662" marR="6662" marT="6662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6662" marR="6662" marT="6662" marB="0" anchor="ctr"/>
                </a:tc>
                <a:extLst>
                  <a:ext uri="{0D108BD9-81ED-4DB2-BD59-A6C34878D82A}">
                    <a16:rowId xmlns:a16="http://schemas.microsoft.com/office/drawing/2014/main" val="8219808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05883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1613</TotalTime>
  <Words>567</Words>
  <Application>Microsoft Office PowerPoint</Application>
  <PresentationFormat>Panorámica</PresentationFormat>
  <Paragraphs>89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Antonio Romano García</dc:creator>
  <cp:lastModifiedBy>Inntico</cp:lastModifiedBy>
  <cp:revision>101</cp:revision>
  <dcterms:created xsi:type="dcterms:W3CDTF">2020-07-14T21:41:57Z</dcterms:created>
  <dcterms:modified xsi:type="dcterms:W3CDTF">2025-08-20T03:39:31Z</dcterms:modified>
</cp:coreProperties>
</file>